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D9D-55E5-492E-8047-703573ECC65A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F965-7D14-4E63-9368-33D25B0D68F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D9D-55E5-492E-8047-703573ECC65A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F965-7D14-4E63-9368-33D25B0D6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D9D-55E5-492E-8047-703573ECC65A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F965-7D14-4E63-9368-33D25B0D6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D9D-55E5-492E-8047-703573ECC65A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F965-7D14-4E63-9368-33D25B0D68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D9D-55E5-492E-8047-703573ECC65A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F965-7D14-4E63-9368-33D25B0D6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D9D-55E5-492E-8047-703573ECC65A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F965-7D14-4E63-9368-33D25B0D68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D9D-55E5-492E-8047-703573ECC65A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F965-7D14-4E63-9368-33D25B0D68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D9D-55E5-492E-8047-703573ECC65A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F965-7D14-4E63-9368-33D25B0D6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D9D-55E5-492E-8047-703573ECC65A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F965-7D14-4E63-9368-33D25B0D6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D9D-55E5-492E-8047-703573ECC65A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F965-7D14-4E63-9368-33D25B0D68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D9D-55E5-492E-8047-703573ECC65A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F965-7D14-4E63-9368-33D25B0D68F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852D9D-55E5-492E-8047-703573ECC65A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47F965-7D14-4E63-9368-33D25B0D68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97152"/>
            <a:ext cx="6400800" cy="17526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175351" cy="1793167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Сказкотерапия как средство развития связной речи у детей</a:t>
            </a:r>
            <a:endParaRPr lang="ru-RU" sz="6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658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СПАСИБО ЗА ВНИМАНИЕ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59971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530910"/>
            <a:ext cx="6400800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i="1" dirty="0"/>
              <a:t>Недаром дети любят сказку.</a:t>
            </a:r>
          </a:p>
          <a:p>
            <a:pPr marL="45720" indent="0" algn="ctr">
              <a:buNone/>
            </a:pPr>
            <a:r>
              <a:rPr lang="ru-RU" sz="2400" b="1" i="1" dirty="0"/>
              <a:t>Ведь сказка тем и хороша,</a:t>
            </a:r>
          </a:p>
          <a:p>
            <a:pPr marL="45720" indent="0" algn="ctr">
              <a:buNone/>
            </a:pPr>
            <a:r>
              <a:rPr lang="ru-RU" sz="2400" b="1" i="1" dirty="0"/>
              <a:t>Что в ней счастливую развязку</a:t>
            </a:r>
          </a:p>
          <a:p>
            <a:pPr marL="45720" indent="0" algn="ctr">
              <a:buNone/>
            </a:pPr>
            <a:r>
              <a:rPr lang="ru-RU" sz="2400" b="1" i="1" dirty="0"/>
              <a:t>Уже предчувствует душа.</a:t>
            </a:r>
          </a:p>
          <a:p>
            <a:pPr marL="45720" indent="0" algn="ctr">
              <a:buNone/>
            </a:pPr>
            <a:r>
              <a:rPr lang="ru-RU" sz="2400" b="1" i="1" dirty="0"/>
              <a:t>И на любые испытанья</a:t>
            </a:r>
          </a:p>
          <a:p>
            <a:pPr marL="45720" indent="0" algn="ctr">
              <a:buNone/>
            </a:pPr>
            <a:r>
              <a:rPr lang="ru-RU" sz="2400" b="1" i="1" dirty="0"/>
              <a:t>Согласны храбрые сердца</a:t>
            </a:r>
          </a:p>
          <a:p>
            <a:pPr marL="45720" indent="0" algn="ctr">
              <a:buNone/>
            </a:pPr>
            <a:r>
              <a:rPr lang="ru-RU" sz="2400" b="1" i="1" dirty="0"/>
              <a:t>В нетерпеливом ожиданье</a:t>
            </a:r>
          </a:p>
          <a:p>
            <a:pPr marL="45720" indent="0" algn="ctr">
              <a:buNone/>
            </a:pPr>
            <a:r>
              <a:rPr lang="ru-RU" sz="2400" b="1" i="1" dirty="0"/>
              <a:t>Благополучного конца.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23319"/>
            <a:ext cx="3960440" cy="253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00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651237" cy="1512168"/>
          </a:xfrm>
        </p:spPr>
        <p:txBody>
          <a:bodyPr/>
          <a:lstStyle/>
          <a:p>
            <a:pPr algn="l"/>
            <a:r>
              <a:rPr lang="ru-RU" sz="3200" dirty="0">
                <a:solidFill>
                  <a:schemeClr val="tx1"/>
                </a:solidFill>
                <a:effectLst/>
              </a:rPr>
              <a:t>Сказкотерапия 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по </a:t>
            </a:r>
            <a:r>
              <a:rPr lang="ru-RU" sz="3200" dirty="0">
                <a:solidFill>
                  <a:schemeClr val="tx1"/>
                </a:solidFill>
                <a:effectLst/>
              </a:rPr>
              <a:t>развитию связной речи преследует такие цели: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204864"/>
            <a:ext cx="8640960" cy="42668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600" b="1" dirty="0" smtClean="0"/>
              <a:t>•</a:t>
            </a:r>
            <a:r>
              <a:rPr lang="ru-RU" sz="2600" b="1" dirty="0"/>
              <a:t>	создание коммуникативной направленности речевых высказываний</a:t>
            </a:r>
          </a:p>
          <a:p>
            <a:pPr marL="45720" indent="0">
              <a:buNone/>
            </a:pPr>
            <a:r>
              <a:rPr lang="ru-RU" sz="2600" b="1" dirty="0" smtClean="0"/>
              <a:t>•	совершенствование </a:t>
            </a:r>
            <a:r>
              <a:rPr lang="ru-RU" sz="2600" b="1" dirty="0"/>
              <a:t>лексико-грамматических средств языка, звуковой стороны речи</a:t>
            </a:r>
          </a:p>
          <a:p>
            <a:pPr marL="45720" indent="0">
              <a:buNone/>
            </a:pPr>
            <a:r>
              <a:rPr lang="ru-RU" sz="2600" b="1" dirty="0"/>
              <a:t>•	развитие просодической стороны речи</a:t>
            </a:r>
          </a:p>
          <a:p>
            <a:pPr marL="45720" indent="0">
              <a:buNone/>
            </a:pPr>
            <a:r>
              <a:rPr lang="ru-RU" sz="2600" b="1" dirty="0"/>
              <a:t>•	развитие диалогической и монологической речи</a:t>
            </a:r>
          </a:p>
          <a:p>
            <a:pPr marL="45720" indent="0">
              <a:buNone/>
            </a:pPr>
            <a:r>
              <a:rPr lang="ru-RU" sz="2600" b="1" dirty="0"/>
              <a:t>•	приобщение детей к истокам народной культуры.</a:t>
            </a:r>
          </a:p>
          <a:p>
            <a:pPr marL="45720" indent="0">
              <a:buNone/>
            </a:pP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24616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1296144"/>
          </a:xfrm>
        </p:spPr>
        <p:txBody>
          <a:bodyPr/>
          <a:lstStyle/>
          <a:p>
            <a:pPr algn="l"/>
            <a:r>
              <a:rPr lang="ru-RU" sz="2800" dirty="0">
                <a:solidFill>
                  <a:schemeClr val="tx1"/>
                </a:solidFill>
                <a:effectLst/>
              </a:rPr>
              <a:t>Непосредственно образовательная деятельность с применением приема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сказкотерапии</a:t>
            </a:r>
            <a:r>
              <a:rPr lang="ru-RU" sz="2800" dirty="0">
                <a:solidFill>
                  <a:schemeClr val="tx1"/>
                </a:solidFill>
                <a:effectLst/>
              </a:rPr>
              <a:t> состоит из 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4 этапов: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8424936" cy="4824536"/>
          </a:xfrm>
        </p:spPr>
        <p:txBody>
          <a:bodyPr>
            <a:no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ru-RU" sz="2400" b="1" dirty="0" smtClean="0"/>
              <a:t>возможность </a:t>
            </a:r>
            <a:r>
              <a:rPr lang="ru-RU" sz="2400" b="1" dirty="0"/>
              <a:t>приобретения непосредственного эмоционально-чувственного опыта общения с предметами, с которыми дети затем встречаются в сказке.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400" b="1" dirty="0" smtClean="0"/>
              <a:t>дети </a:t>
            </a:r>
            <a:r>
              <a:rPr lang="ru-RU" sz="2400" b="1" dirty="0"/>
              <a:t>входят в область активного действенного освоения содержания сказочного произведения;</a:t>
            </a:r>
          </a:p>
          <a:p>
            <a:pPr marL="502920" indent="-457200">
              <a:buFont typeface="+mj-lt"/>
              <a:buAutoNum type="arabicPeriod"/>
            </a:pPr>
            <a:r>
              <a:rPr lang="ru-RU" sz="2400" b="1" dirty="0"/>
              <a:t>д</a:t>
            </a:r>
            <a:r>
              <a:rPr lang="ru-RU" sz="2400" b="1" dirty="0" smtClean="0"/>
              <a:t>ети овладевают </a:t>
            </a:r>
            <a:r>
              <a:rPr lang="ru-RU" sz="2400" b="1" dirty="0"/>
              <a:t>средствами построения самостоятельного активного взаимодействия со сказочными </a:t>
            </a:r>
            <a:r>
              <a:rPr lang="ru-RU" sz="2400" b="1" dirty="0" smtClean="0"/>
              <a:t>образами;</a:t>
            </a:r>
            <a:endParaRPr lang="ru-RU" sz="2400" b="1" dirty="0"/>
          </a:p>
          <a:p>
            <a:pPr marL="502920" indent="-457200">
              <a:buFont typeface="+mj-lt"/>
              <a:buAutoNum type="arabicPeriod"/>
            </a:pPr>
            <a:r>
              <a:rPr lang="ru-RU" sz="2400" b="1" dirty="0" smtClean="0"/>
              <a:t>творческое </a:t>
            </a:r>
            <a:r>
              <a:rPr lang="ru-RU" sz="2400" b="1" dirty="0"/>
              <a:t>использование этих средств в самостоятельной деятельности.</a:t>
            </a:r>
          </a:p>
          <a:p>
            <a:pPr marL="502920" indent="-457200">
              <a:buFont typeface="+mj-lt"/>
              <a:buAutoNum type="arabicPeriod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3063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6864" cy="1143000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chemeClr val="tx1"/>
                </a:solidFill>
                <a:effectLst/>
              </a:rPr>
              <a:t>Методика</a:t>
            </a:r>
            <a:r>
              <a:rPr lang="ru-RU" sz="4000" dirty="0">
                <a:solidFill>
                  <a:schemeClr val="tx1"/>
                </a:solidFill>
                <a:effectLst/>
              </a:rPr>
              <a:t>, способствующая реализации каждого </a:t>
            </a:r>
            <a:r>
              <a:rPr lang="ru-RU" sz="4000" dirty="0" smtClean="0">
                <a:solidFill>
                  <a:schemeClr val="tx1"/>
                </a:solidFill>
                <a:effectLst/>
              </a:rPr>
              <a:t>этапа:</a:t>
            </a:r>
            <a:endParaRPr lang="ru-RU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204864"/>
            <a:ext cx="7632848" cy="4104456"/>
          </a:xfrm>
        </p:spPr>
        <p:txBody>
          <a:bodyPr>
            <a:normAutofit/>
          </a:bodyPr>
          <a:lstStyle/>
          <a:p>
            <a:r>
              <a:rPr lang="en-US" sz="2800" b="1" i="1" u="sng" dirty="0" smtClean="0">
                <a:solidFill>
                  <a:schemeClr val="tx1"/>
                </a:solidFill>
              </a:rPr>
              <a:t>I</a:t>
            </a:r>
            <a:r>
              <a:rPr lang="ru-RU" sz="2800" b="1" i="1" u="sng" dirty="0" smtClean="0">
                <a:solidFill>
                  <a:schemeClr val="tx1"/>
                </a:solidFill>
              </a:rPr>
              <a:t> Цикл </a:t>
            </a:r>
            <a:r>
              <a:rPr lang="ru-RU" sz="2800" b="1" i="1" u="sng" dirty="0">
                <a:solidFill>
                  <a:schemeClr val="tx1"/>
                </a:solidFill>
              </a:rPr>
              <a:t>кратковременных наблюдений. </a:t>
            </a:r>
            <a:endParaRPr lang="ru-RU" sz="2800" b="1" i="1" u="sng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Задачи: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•	развивать чувственное восприятие сказки и эмоциональное отношение к ней.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•	побуждать детей к объяснению наблюдаемых ситуаций;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•	выполнять трудовые действия, направленные на освоение сказки.</a:t>
            </a:r>
          </a:p>
          <a:p>
            <a:pPr marL="45720" indent="0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5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8064896" cy="1143000"/>
          </a:xfrm>
        </p:spPr>
        <p:txBody>
          <a:bodyPr/>
          <a:lstStyle/>
          <a:p>
            <a:pPr algn="l"/>
            <a:r>
              <a:rPr lang="ru-RU" i="1" u="sng" dirty="0" smtClean="0">
                <a:solidFill>
                  <a:schemeClr val="tx1"/>
                </a:solidFill>
                <a:effectLst/>
              </a:rPr>
              <a:t>II </a:t>
            </a:r>
            <a:r>
              <a:rPr lang="ru-RU" i="1" u="sng" dirty="0">
                <a:solidFill>
                  <a:schemeClr val="tx1"/>
                </a:solidFill>
                <a:effectLst/>
              </a:rPr>
              <a:t>Знакомство со </a:t>
            </a:r>
            <a:r>
              <a:rPr lang="ru-RU" i="1" u="sng" dirty="0" smtClean="0">
                <a:solidFill>
                  <a:schemeClr val="tx1"/>
                </a:solidFill>
                <a:effectLst/>
              </a:rPr>
              <a:t>сказкой</a:t>
            </a:r>
            <a:r>
              <a:rPr lang="ru-RU" i="1" u="sng" dirty="0">
                <a:solidFill>
                  <a:schemeClr val="tx1"/>
                </a:solidFill>
                <a:effectLst/>
              </a:rPr>
              <a:t/>
            </a:r>
            <a:br>
              <a:rPr lang="ru-RU" i="1" u="sng" dirty="0">
                <a:solidFill>
                  <a:schemeClr val="tx1"/>
                </a:solidFill>
                <a:effectLst/>
              </a:rPr>
            </a:br>
            <a:endParaRPr lang="ru-RU" i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568952" cy="43204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Задачи</a:t>
            </a:r>
            <a:r>
              <a:rPr lang="ru-RU" sz="2400" dirty="0">
                <a:solidFill>
                  <a:schemeClr val="tx1"/>
                </a:solidFill>
              </a:rPr>
              <a:t>: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	подводить детей к пониманию содержания сказки;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	расширять знания о художественном слове, его эмоциональной окраске;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	способствовать усвоению различных изобразительно-выразительных </a:t>
            </a:r>
            <a:r>
              <a:rPr lang="ru-RU" sz="2400" dirty="0" smtClean="0">
                <a:solidFill>
                  <a:schemeClr val="tx1"/>
                </a:solidFill>
              </a:rPr>
              <a:t>средств;</a:t>
            </a:r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	развивать у детей умение излагать сказку связно, </a:t>
            </a:r>
            <a:r>
              <a:rPr lang="ru-RU" sz="2400" dirty="0" smtClean="0">
                <a:solidFill>
                  <a:schemeClr val="tx1"/>
                </a:solidFill>
              </a:rPr>
              <a:t>последовательно;</a:t>
            </a:r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	развивать у детей умение вживаться в образ, передавать его эмоционально.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8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96944" cy="1143000"/>
          </a:xfrm>
        </p:spPr>
        <p:txBody>
          <a:bodyPr/>
          <a:lstStyle/>
          <a:p>
            <a:pPr algn="l"/>
            <a:r>
              <a:rPr lang="ru-RU" i="1" u="sng" dirty="0">
                <a:solidFill>
                  <a:schemeClr val="tx1"/>
                </a:solidFill>
                <a:effectLst/>
              </a:rPr>
              <a:t>III </a:t>
            </a:r>
            <a:r>
              <a:rPr lang="ru-RU" i="1" u="sng" dirty="0" smtClean="0">
                <a:solidFill>
                  <a:schemeClr val="tx1"/>
                </a:solidFill>
                <a:effectLst/>
              </a:rPr>
              <a:t>Путешествие </a:t>
            </a:r>
            <a:r>
              <a:rPr lang="ru-RU" i="1" u="sng" dirty="0">
                <a:solidFill>
                  <a:schemeClr val="tx1"/>
                </a:solidFill>
                <a:effectLst/>
              </a:rPr>
              <a:t>по </a:t>
            </a:r>
            <a:r>
              <a:rPr lang="ru-RU" i="1" u="sng" dirty="0" smtClean="0">
                <a:solidFill>
                  <a:schemeClr val="tx1"/>
                </a:solidFill>
                <a:effectLst/>
              </a:rPr>
              <a:t>сказке</a:t>
            </a:r>
            <a:r>
              <a:rPr lang="ru-RU" i="1" u="sng" dirty="0">
                <a:solidFill>
                  <a:schemeClr val="tx1"/>
                </a:solidFill>
                <a:effectLst/>
              </a:rPr>
              <a:t/>
            </a:r>
            <a:br>
              <a:rPr lang="ru-RU" i="1" u="sng" dirty="0">
                <a:solidFill>
                  <a:schemeClr val="tx1"/>
                </a:solidFill>
                <a:effectLst/>
              </a:rPr>
            </a:br>
            <a:endParaRPr lang="ru-RU" i="1" u="sng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8352928" cy="347472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Задачи</a:t>
            </a:r>
            <a:r>
              <a:rPr lang="ru-RU" sz="2400" dirty="0">
                <a:solidFill>
                  <a:schemeClr val="tx1"/>
                </a:solidFill>
              </a:rPr>
              <a:t>: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	побуждать детей к видоизменению содержания сказки;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	использовать позитивную направленность сюжетов сказок на разрешение проблем;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	развивать умения детей высказывать оценочные суждения о содержании и качестве придуманных </a:t>
            </a:r>
            <a:r>
              <a:rPr lang="ru-RU" sz="2400" dirty="0" smtClean="0">
                <a:solidFill>
                  <a:schemeClr val="tx1"/>
                </a:solidFill>
              </a:rPr>
              <a:t>сказок;</a:t>
            </a:r>
            <a:endParaRPr lang="ru-R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	воспитывать доброжелательное отношение к сочинениям товарищей, умение внимательно выслушивать их, давать оценку.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49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4" cy="1143000"/>
          </a:xfrm>
        </p:spPr>
        <p:txBody>
          <a:bodyPr/>
          <a:lstStyle/>
          <a:p>
            <a:pPr algn="l"/>
            <a:r>
              <a:rPr lang="ru-RU" sz="3600" i="1" u="sng" dirty="0">
                <a:solidFill>
                  <a:schemeClr val="tx1"/>
                </a:solidFill>
                <a:effectLst/>
              </a:rPr>
              <a:t>IV </a:t>
            </a:r>
            <a:r>
              <a:rPr lang="ru-RU" sz="3600" i="1" u="sng" dirty="0" smtClean="0">
                <a:solidFill>
                  <a:schemeClr val="tx1"/>
                </a:solidFill>
                <a:effectLst/>
              </a:rPr>
              <a:t>Самостоятельная </a:t>
            </a:r>
            <a:r>
              <a:rPr lang="ru-RU" sz="3600" i="1" u="sng" dirty="0">
                <a:solidFill>
                  <a:schemeClr val="tx1"/>
                </a:solidFill>
                <a:effectLst/>
              </a:rPr>
              <a:t>творческая деятельность детей по придумыванию </a:t>
            </a:r>
            <a:r>
              <a:rPr lang="ru-RU" sz="3600" i="1" u="sng" dirty="0" smtClean="0">
                <a:solidFill>
                  <a:schemeClr val="tx1"/>
                </a:solidFill>
                <a:effectLst/>
              </a:rPr>
              <a:t>сказок</a:t>
            </a:r>
            <a:r>
              <a:rPr lang="ru-RU" sz="3600" i="1" u="sng" dirty="0">
                <a:solidFill>
                  <a:schemeClr val="tx1"/>
                </a:solidFill>
                <a:effectLst/>
              </a:rPr>
              <a:t/>
            </a:r>
            <a:br>
              <a:rPr lang="ru-RU" sz="3600" i="1" u="sng" dirty="0">
                <a:solidFill>
                  <a:schemeClr val="tx1"/>
                </a:solidFill>
                <a:effectLst/>
              </a:rPr>
            </a:br>
            <a:endParaRPr lang="ru-RU" sz="3600" i="1" u="sng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132856"/>
            <a:ext cx="8136904" cy="44644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Задачи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•	развивать у детей интерес к творческому рассказыванию, желание фантазировать и сочинять сказки;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•	побуждать детей к самостоятельной творческой деятельности по сочинению сказок по различным лексическим темам;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•	развивать у детей желание и умение совершенствовать свое </a:t>
            </a:r>
            <a:r>
              <a:rPr lang="ru-RU" dirty="0" smtClean="0">
                <a:solidFill>
                  <a:schemeClr val="tx1"/>
                </a:solidFill>
              </a:rPr>
              <a:t>сочинение;</a:t>
            </a:r>
            <a:endParaRPr lang="ru-RU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•	побуждать к творческому рассказыванию сказок лексического содержания, созданию несколько вариантов на одну тему.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1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460432" cy="1143000"/>
          </a:xfrm>
        </p:spPr>
        <p:txBody>
          <a:bodyPr/>
          <a:lstStyle/>
          <a:p>
            <a:pPr algn="l"/>
            <a:r>
              <a:rPr lang="ru-RU" i="1" u="sng" dirty="0" smtClean="0">
                <a:solidFill>
                  <a:schemeClr val="tx1"/>
                </a:solidFill>
              </a:rPr>
              <a:t>Проведение </a:t>
            </a:r>
            <a:r>
              <a:rPr lang="ru-RU" i="1" u="sng" dirty="0">
                <a:solidFill>
                  <a:schemeClr val="tx1"/>
                </a:solidFill>
              </a:rPr>
              <a:t>контрольной </a:t>
            </a:r>
            <a:r>
              <a:rPr lang="ru-RU" i="1" u="sng" dirty="0" smtClean="0">
                <a:solidFill>
                  <a:schemeClr val="tx1"/>
                </a:solidFill>
              </a:rPr>
              <a:t>диагностики:</a:t>
            </a:r>
            <a:endParaRPr lang="ru-RU" i="1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2276872"/>
            <a:ext cx="6688832" cy="36187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Задачи</a:t>
            </a:r>
            <a:r>
              <a:rPr lang="ru-RU" sz="2400" dirty="0">
                <a:solidFill>
                  <a:schemeClr val="tx1"/>
                </a:solidFill>
              </a:rPr>
              <a:t>: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	получить информацию об уровне сформированности связной речи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•	определить наиболее результативные приёмы развития связной речи у детей старшего дошкольного возраста с общим недоразвитием речи.</a:t>
            </a:r>
          </a:p>
          <a:p>
            <a:pPr marL="4572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5420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115</TotalTime>
  <Words>160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Сказкотерапия как средство развития связной речи у детей</vt:lpstr>
      <vt:lpstr>Презентация PowerPoint</vt:lpstr>
      <vt:lpstr>Сказкотерапия по развитию связной речи преследует такие цели:</vt:lpstr>
      <vt:lpstr>Непосредственно образовательная деятельность с применением приема сказкотерапии состоит из 4 этапов:</vt:lpstr>
      <vt:lpstr>Методика, способствующая реализации каждого этапа:</vt:lpstr>
      <vt:lpstr>II Знакомство со сказкой </vt:lpstr>
      <vt:lpstr>III Путешествие по сказке </vt:lpstr>
      <vt:lpstr>IV Самостоятельная творческая деятельность детей по придумыванию сказок </vt:lpstr>
      <vt:lpstr>Проведение контрольной диагностики: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Алиночка Нугманова</dc:creator>
  <cp:lastModifiedBy>Алиночка Нугманова</cp:lastModifiedBy>
  <cp:revision>6</cp:revision>
  <dcterms:created xsi:type="dcterms:W3CDTF">2016-11-08T05:02:56Z</dcterms:created>
  <dcterms:modified xsi:type="dcterms:W3CDTF">2016-11-08T06:58:20Z</dcterms:modified>
</cp:coreProperties>
</file>